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57" r:id="rId6"/>
    <p:sldId id="258" r:id="rId7"/>
    <p:sldId id="259" r:id="rId8"/>
    <p:sldId id="261" r:id="rId9"/>
    <p:sldId id="260" r:id="rId10"/>
    <p:sldId id="275" r:id="rId11"/>
    <p:sldId id="262" r:id="rId12"/>
    <p:sldId id="263" r:id="rId13"/>
    <p:sldId id="266" r:id="rId14"/>
    <p:sldId id="264" r:id="rId15"/>
    <p:sldId id="287" r:id="rId16"/>
    <p:sldId id="288" r:id="rId17"/>
    <p:sldId id="279" r:id="rId18"/>
    <p:sldId id="265" r:id="rId19"/>
    <p:sldId id="280" r:id="rId20"/>
    <p:sldId id="281" r:id="rId21"/>
    <p:sldId id="282" r:id="rId22"/>
    <p:sldId id="283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84" r:id="rId32"/>
    <p:sldId id="28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1781D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198884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altLang="zh-CN" smtClean="0"/>
              <a:t>Образец подзаголовка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A03E-552C-48BA-932F-E3E8F7B996C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3089-FD47-4B58-9B52-913CFABA06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5722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A03E-552C-48BA-932F-E3E8F7B996C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3089-FD47-4B58-9B52-913CFABA06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770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A03E-552C-48BA-932F-E3E8F7B996C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3089-FD47-4B58-9B52-913CFABA06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672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A03E-552C-48BA-932F-E3E8F7B996C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3089-FD47-4B58-9B52-913CFABA06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864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A03E-552C-48BA-932F-E3E8F7B996C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3089-FD47-4B58-9B52-913CFABA06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335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A03E-552C-48BA-932F-E3E8F7B996C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3089-FD47-4B58-9B52-913CFABA06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181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A03E-552C-48BA-932F-E3E8F7B996C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3089-FD47-4B58-9B52-913CFABA06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097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A03E-552C-48BA-932F-E3E8F7B996C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3089-FD47-4B58-9B52-913CFABA06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532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A03E-552C-48BA-932F-E3E8F7B996C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3089-FD47-4B58-9B52-913CFABA06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094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A03E-552C-48BA-932F-E3E8F7B996C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3089-FD47-4B58-9B52-913CFABA06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76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A03E-552C-48BA-932F-E3E8F7B996C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3089-FD47-4B58-9B52-913CFABA06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813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3A03E-552C-48BA-932F-E3E8F7B996C2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C3089-FD47-4B58-9B52-913CFABA06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351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71546"/>
            <a:ext cx="7848872" cy="42862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6600" b="1" smtClean="0">
                <a:solidFill>
                  <a:srgbClr val="800000"/>
                </a:solidFill>
              </a:rPr>
              <a:t>Інформаціно-комунікаційні технології в закладах освіти</a:t>
            </a:r>
            <a:endParaRPr lang="uk-UA" sz="66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857232"/>
            <a:ext cx="7643866" cy="37862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6000" b="1" dirty="0" smtClean="0"/>
              <a:t>Санітарно-гігієнічні вимоги до проведення занять з використанням ІКТ</a:t>
            </a:r>
            <a:endParaRPr kumimoji="0" lang="uk-UA" sz="60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357166"/>
            <a:ext cx="8929718" cy="628654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uk-UA" sz="4000" dirty="0"/>
              <a:t>Вимоги до проведення навчальних занять з використанням комп’ютерної техніки </a:t>
            </a:r>
            <a:r>
              <a:rPr lang="uk-UA" sz="4000" dirty="0" smtClean="0"/>
              <a:t>регламентується </a:t>
            </a:r>
          </a:p>
          <a:p>
            <a:pPr algn="ctr">
              <a:spcBef>
                <a:spcPts val="0"/>
              </a:spcBef>
              <a:buNone/>
            </a:pPr>
            <a:r>
              <a:rPr lang="uk-UA" sz="4000" b="1" dirty="0" smtClean="0"/>
              <a:t>Державними </a:t>
            </a:r>
            <a:r>
              <a:rPr lang="uk-UA" sz="4000" b="1" dirty="0"/>
              <a:t>санітарними </a:t>
            </a:r>
            <a:endParaRPr lang="uk-UA" sz="4000" b="1" dirty="0" smtClean="0"/>
          </a:p>
          <a:p>
            <a:pPr algn="ctr">
              <a:spcBef>
                <a:spcPts val="0"/>
              </a:spcBef>
              <a:buNone/>
            </a:pPr>
            <a:r>
              <a:rPr lang="uk-UA" sz="4000" b="1" dirty="0" smtClean="0"/>
              <a:t>правилами </a:t>
            </a:r>
            <a:r>
              <a:rPr lang="uk-UA" sz="4000" b="1" dirty="0"/>
              <a:t>та нормами </a:t>
            </a:r>
            <a:endParaRPr lang="uk-UA" sz="4000" b="1" dirty="0" smtClean="0"/>
          </a:p>
          <a:p>
            <a:pPr algn="ctr">
              <a:buNone/>
            </a:pPr>
            <a:r>
              <a:rPr lang="uk-UA" sz="4000" b="1" dirty="0" smtClean="0"/>
              <a:t>«</a:t>
            </a:r>
            <a:r>
              <a:rPr lang="uk-UA" sz="4000" b="1" dirty="0"/>
              <a:t>Влаштування і обладнання кабінетів комп’ютерної техніки в навчальних закладах та режим праці учнів на персональних комп'ютерах </a:t>
            </a:r>
            <a:endParaRPr lang="uk-UA" sz="4000" b="1" dirty="0" smtClean="0"/>
          </a:p>
          <a:p>
            <a:pPr algn="ctr">
              <a:spcBef>
                <a:spcPts val="0"/>
              </a:spcBef>
              <a:buNone/>
            </a:pPr>
            <a:r>
              <a:rPr lang="uk-UA" sz="4000" b="1" dirty="0" smtClean="0"/>
              <a:t>(</a:t>
            </a:r>
            <a:r>
              <a:rPr lang="uk-UA" sz="4000" b="1" dirty="0" err="1"/>
              <a:t>ДСанПіН</a:t>
            </a:r>
            <a:r>
              <a:rPr lang="uk-UA" sz="4000" b="1" dirty="0"/>
              <a:t> 5.5.2.009-98)»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3" y="338538"/>
          <a:ext cx="8786874" cy="5876544"/>
        </p:xfrm>
        <a:graphic>
          <a:graphicData uri="http://schemas.openxmlformats.org/drawingml/2006/table">
            <a:tbl>
              <a:tblPr/>
              <a:tblGrid>
                <a:gridCol w="4278730"/>
                <a:gridCol w="1507749"/>
                <a:gridCol w="1565860"/>
                <a:gridCol w="1434535"/>
              </a:tblGrid>
              <a:tr h="130731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>
                          <a:latin typeface="Times New Roman"/>
                          <a:ea typeface="Times New Roman"/>
                          <a:cs typeface="Times New Roman"/>
                        </a:rPr>
                        <a:t>Вік (клас) учня 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>
                          <a:latin typeface="Times New Roman"/>
                          <a:ea typeface="Times New Roman"/>
                          <a:cs typeface="Times New Roman"/>
                        </a:rPr>
                        <a:t>користувача відео монітора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>
                          <a:latin typeface="Times New Roman"/>
                          <a:ea typeface="Times New Roman"/>
                          <a:cs typeface="Times New Roman"/>
                        </a:rPr>
                        <a:t>Рекомендована висота прописних літер, цифр (в мм) при відстанях до екрану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771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>
                          <a:latin typeface="Times New Roman"/>
                          <a:ea typeface="Times New Roman"/>
                          <a:cs typeface="Times New Roman"/>
                        </a:rPr>
                        <a:t>40 см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>
                          <a:latin typeface="Times New Roman"/>
                          <a:ea typeface="Times New Roman"/>
                          <a:cs typeface="Times New Roman"/>
                        </a:rPr>
                        <a:t>80 см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>
                          <a:latin typeface="Times New Roman"/>
                          <a:ea typeface="Times New Roman"/>
                          <a:cs typeface="Times New Roman"/>
                        </a:rPr>
                        <a:t>150 см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5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latin typeface="Times New Roman"/>
                          <a:ea typeface="Times New Roman"/>
                          <a:cs typeface="Times New Roman"/>
                        </a:rPr>
                        <a:t>6-7 років(1 клас) 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latin typeface="Times New Roman"/>
                          <a:ea typeface="Times New Roman"/>
                          <a:cs typeface="Times New Roman"/>
                        </a:rPr>
                        <a:t>7 мм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latin typeface="Times New Roman"/>
                          <a:ea typeface="Times New Roman"/>
                          <a:cs typeface="Times New Roman"/>
                        </a:rPr>
                        <a:t>13 мм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latin typeface="Times New Roman"/>
                          <a:ea typeface="Times New Roman"/>
                          <a:cs typeface="Times New Roman"/>
                        </a:rPr>
                        <a:t>200 мм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latin typeface="Times New Roman"/>
                          <a:ea typeface="Times New Roman"/>
                          <a:cs typeface="Times New Roman"/>
                        </a:rPr>
                        <a:t>7-8 років(2 клас) 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latin typeface="Times New Roman"/>
                          <a:ea typeface="Times New Roman"/>
                          <a:cs typeface="Times New Roman"/>
                        </a:rPr>
                        <a:t>6 мм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latin typeface="Times New Roman"/>
                          <a:ea typeface="Times New Roman"/>
                          <a:cs typeface="Times New Roman"/>
                        </a:rPr>
                        <a:t>11,5 мм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latin typeface="Times New Roman"/>
                          <a:ea typeface="Times New Roman"/>
                          <a:cs typeface="Times New Roman"/>
                        </a:rPr>
                        <a:t>170 мм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latin typeface="Times New Roman"/>
                          <a:ea typeface="Times New Roman"/>
                          <a:cs typeface="Times New Roman"/>
                        </a:rPr>
                        <a:t>8-10 років (3-4 класи) 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latin typeface="Times New Roman"/>
                          <a:ea typeface="Times New Roman"/>
                          <a:cs typeface="Times New Roman"/>
                        </a:rPr>
                        <a:t>4 мм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latin typeface="Times New Roman"/>
                          <a:ea typeface="Times New Roman"/>
                          <a:cs typeface="Times New Roman"/>
                        </a:rPr>
                        <a:t>8 мм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latin typeface="Times New Roman"/>
                          <a:ea typeface="Times New Roman"/>
                          <a:cs typeface="Times New Roman"/>
                        </a:rPr>
                        <a:t>115 мм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latin typeface="Times New Roman"/>
                          <a:ea typeface="Times New Roman"/>
                          <a:cs typeface="Times New Roman"/>
                        </a:rPr>
                        <a:t>11-15 років (5-7 класи) 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latin typeface="Times New Roman"/>
                          <a:ea typeface="Times New Roman"/>
                          <a:cs typeface="Times New Roman"/>
                        </a:rPr>
                        <a:t>3,4 мм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latin typeface="Times New Roman"/>
                          <a:ea typeface="Times New Roman"/>
                          <a:cs typeface="Times New Roman"/>
                        </a:rPr>
                        <a:t>6,7 мм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latin typeface="Times New Roman"/>
                          <a:ea typeface="Times New Roman"/>
                          <a:cs typeface="Times New Roman"/>
                        </a:rPr>
                        <a:t>95 мм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latin typeface="Times New Roman"/>
                          <a:ea typeface="Times New Roman"/>
                          <a:cs typeface="Times New Roman"/>
                        </a:rPr>
                        <a:t>16-18 років і старше 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latin typeface="Times New Roman"/>
                          <a:ea typeface="Times New Roman"/>
                          <a:cs typeface="Times New Roman"/>
                        </a:rPr>
                        <a:t>(8-10класи, студенти) 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latin typeface="Times New Roman"/>
                          <a:ea typeface="Times New Roman"/>
                          <a:cs typeface="Times New Roman"/>
                        </a:rPr>
                        <a:t>3 мм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latin typeface="Times New Roman"/>
                          <a:ea typeface="Times New Roman"/>
                          <a:cs typeface="Times New Roman"/>
                        </a:rPr>
                        <a:t>6 мм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latin typeface="Times New Roman"/>
                          <a:ea typeface="Times New Roman"/>
                          <a:cs typeface="Times New Roman"/>
                        </a:rPr>
                        <a:t>80 мм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b="1" dirty="0" smtClean="0"/>
              <a:t>Тривалість застосування різних технічних засобів навчання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5" y="1785924"/>
          <a:ext cx="8572562" cy="3929094"/>
        </p:xfrm>
        <a:graphic>
          <a:graphicData uri="http://schemas.openxmlformats.org/drawingml/2006/table">
            <a:tbl>
              <a:tblPr/>
              <a:tblGrid>
                <a:gridCol w="2117344"/>
                <a:gridCol w="3227103"/>
                <a:gridCol w="3228115"/>
              </a:tblGrid>
              <a:tr h="6548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dirty="0">
                          <a:latin typeface="Times New Roman"/>
                          <a:ea typeface="Times New Roman"/>
                          <a:cs typeface="Times New Roman"/>
                        </a:rPr>
                        <a:t>Класи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dirty="0">
                          <a:latin typeface="Times New Roman"/>
                          <a:ea typeface="Times New Roman"/>
                          <a:cs typeface="Times New Roman"/>
                        </a:rPr>
                        <a:t>Тривалість </a:t>
                      </a:r>
                      <a:r>
                        <a:rPr lang="uk-UA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перегляду, хв.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84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dirty="0">
                          <a:latin typeface="Times New Roman"/>
                          <a:ea typeface="Times New Roman"/>
                          <a:cs typeface="Times New Roman"/>
                        </a:rPr>
                        <a:t>кінофільми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dirty="0">
                          <a:latin typeface="Times New Roman"/>
                          <a:ea typeface="Times New Roman"/>
                          <a:cs typeface="Times New Roman"/>
                        </a:rPr>
                        <a:t>телепередачі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54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>
                          <a:latin typeface="Times New Roman"/>
                          <a:ea typeface="Times New Roman"/>
                          <a:cs typeface="Times New Roman"/>
                        </a:rPr>
                        <a:t>1-2</a:t>
                      </a:r>
                      <a:endParaRPr lang="ru-RU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dirty="0">
                          <a:latin typeface="Times New Roman"/>
                          <a:ea typeface="Times New Roman"/>
                          <a:cs typeface="Times New Roman"/>
                        </a:rPr>
                        <a:t>15-20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>
                          <a:latin typeface="Times New Roman"/>
                          <a:ea typeface="Times New Roman"/>
                          <a:cs typeface="Times New Roman"/>
                        </a:rPr>
                        <a:t>3-4</a:t>
                      </a:r>
                      <a:endParaRPr lang="ru-RU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dirty="0">
                          <a:latin typeface="Times New Roman"/>
                          <a:ea typeface="Times New Roman"/>
                          <a:cs typeface="Times New Roman"/>
                        </a:rPr>
                        <a:t>15-20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>
                          <a:latin typeface="Times New Roman"/>
                          <a:ea typeface="Times New Roman"/>
                          <a:cs typeface="Times New Roman"/>
                        </a:rPr>
                        <a:t>5-7</a:t>
                      </a:r>
                      <a:endParaRPr lang="ru-RU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>
                          <a:latin typeface="Times New Roman"/>
                          <a:ea typeface="Times New Roman"/>
                          <a:cs typeface="Times New Roman"/>
                        </a:rPr>
                        <a:t>20-25</a:t>
                      </a:r>
                      <a:endParaRPr lang="ru-RU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dirty="0">
                          <a:latin typeface="Times New Roman"/>
                          <a:ea typeface="Times New Roman"/>
                          <a:cs typeface="Times New Roman"/>
                        </a:rPr>
                        <a:t>20-25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>
                          <a:latin typeface="Times New Roman"/>
                          <a:ea typeface="Times New Roman"/>
                          <a:cs typeface="Times New Roman"/>
                        </a:rPr>
                        <a:t>8-11</a:t>
                      </a:r>
                      <a:endParaRPr lang="ru-RU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>
                          <a:latin typeface="Times New Roman"/>
                          <a:ea typeface="Times New Roman"/>
                          <a:cs typeface="Times New Roman"/>
                        </a:rPr>
                        <a:t>25-30</a:t>
                      </a:r>
                      <a:endParaRPr lang="ru-RU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dirty="0">
                          <a:latin typeface="Times New Roman"/>
                          <a:ea typeface="Times New Roman"/>
                          <a:cs typeface="Times New Roman"/>
                        </a:rPr>
                        <a:t>20-25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800" b="1" dirty="0" smtClean="0"/>
              <a:t>Безперервна робота </a:t>
            </a:r>
            <a:r>
              <a:rPr lang="uk-UA" sz="4800" b="1" dirty="0"/>
              <a:t>з екраном ПК 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74871"/>
            <a:ext cx="8472518" cy="4525963"/>
          </a:xfrm>
        </p:spPr>
        <p:txBody>
          <a:bodyPr>
            <a:normAutofit/>
          </a:bodyPr>
          <a:lstStyle/>
          <a:p>
            <a:pPr marL="0" indent="534988">
              <a:buFont typeface="Wingdings" pitchFamily="2" charset="2"/>
              <a:buChar char="Ø"/>
            </a:pPr>
            <a:r>
              <a:rPr lang="uk-UA" sz="3600" dirty="0"/>
              <a:t>для учнів X-XІ класів на 1-й годині занять до 30 хвилин, на 2-й годині занять - 20 хвилин;</a:t>
            </a:r>
            <a:endParaRPr lang="ru-RU" sz="3600" dirty="0"/>
          </a:p>
          <a:p>
            <a:pPr marL="0" indent="534988">
              <a:buFont typeface="Wingdings" pitchFamily="2" charset="2"/>
              <a:buChar char="Ø"/>
            </a:pPr>
            <a:r>
              <a:rPr lang="uk-UA" sz="3600" dirty="0" smtClean="0"/>
              <a:t>для </a:t>
            </a:r>
            <a:r>
              <a:rPr lang="uk-UA" sz="3600" dirty="0"/>
              <a:t>учнів </a:t>
            </a:r>
            <a:r>
              <a:rPr lang="uk-UA" sz="3600" dirty="0" smtClean="0"/>
              <a:t>VІ</a:t>
            </a:r>
            <a:r>
              <a:rPr lang="en-US" sz="3600" smtClean="0"/>
              <a:t>I</a:t>
            </a:r>
            <a:r>
              <a:rPr lang="uk-UA" sz="3600" smtClean="0"/>
              <a:t>І-ІX </a:t>
            </a:r>
            <a:r>
              <a:rPr lang="uk-UA" sz="3600" dirty="0"/>
              <a:t>класів - 20-25 хвилин;</a:t>
            </a:r>
            <a:endParaRPr lang="ru-RU" sz="3600" dirty="0"/>
          </a:p>
          <a:p>
            <a:pPr marL="0" indent="534988">
              <a:buFont typeface="Wingdings" pitchFamily="2" charset="2"/>
              <a:buChar char="Ø"/>
            </a:pPr>
            <a:r>
              <a:rPr lang="uk-UA" sz="3600" dirty="0" smtClean="0"/>
              <a:t>для </a:t>
            </a:r>
            <a:r>
              <a:rPr lang="uk-UA" sz="3600" dirty="0"/>
              <a:t>учнів VІ-VІІ класів - до 20 хвилин;</a:t>
            </a:r>
            <a:endParaRPr lang="ru-RU" sz="3600" dirty="0"/>
          </a:p>
          <a:p>
            <a:pPr marL="0" indent="534988">
              <a:buFont typeface="Wingdings" pitchFamily="2" charset="2"/>
              <a:buChar char="Ø"/>
            </a:pPr>
            <a:r>
              <a:rPr lang="uk-UA" sz="3600" dirty="0" smtClean="0"/>
              <a:t>для </a:t>
            </a:r>
            <a:r>
              <a:rPr lang="uk-UA" sz="3600" dirty="0"/>
              <a:t>учнів ІІ-V класів - 15 хвилин</a:t>
            </a:r>
            <a:r>
              <a:rPr lang="uk-UA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b="1" dirty="0" smtClean="0"/>
              <a:t>Робота з мультимедійною дошкою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3199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355600">
              <a:buNone/>
            </a:pPr>
            <a:r>
              <a:rPr lang="uk-UA" sz="4000" dirty="0" smtClean="0"/>
              <a:t>Робота дошкою не більше 20 хв. для учнів 5-6-х класів.</a:t>
            </a:r>
          </a:p>
          <a:p>
            <a:pPr marL="0" indent="355600">
              <a:buNone/>
            </a:pPr>
            <a:r>
              <a:rPr lang="uk-UA" sz="4000" dirty="0" smtClean="0"/>
              <a:t>При роботі учня з мультимедійною дошкою вчитель має стежити за тим, щоб учень випадково не повернувся у бік проектора. </a:t>
            </a:r>
          </a:p>
          <a:p>
            <a:pPr marL="0" indent="355600">
              <a:buNone/>
            </a:pPr>
            <a:r>
              <a:rPr lang="uk-UA" sz="4000" dirty="0" smtClean="0"/>
              <a:t>Учні мають отримувати відповідну інструкцію.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4.bp.blogspot.com/-G9JPQF0bUr8/UmeuhvcCZuI/AAAAAAAAAJk/t-rMv2MdrSU/s1600/659260_html_m156cdb81.gif"/>
          <p:cNvPicPr/>
          <p:nvPr/>
        </p:nvPicPr>
        <p:blipFill>
          <a:blip r:embed="rId2" cstate="print"/>
          <a:srcRect b="17500"/>
          <a:stretch>
            <a:fillRect/>
          </a:stretch>
        </p:blipFill>
        <p:spPr bwMode="auto">
          <a:xfrm>
            <a:off x="1214414" y="642918"/>
            <a:ext cx="692948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857232"/>
            <a:ext cx="7643866" cy="45005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7200" b="1" dirty="0" smtClean="0"/>
              <a:t>Вимоги до презентацій, що застосовуються на уроках</a:t>
            </a:r>
            <a:endParaRPr kumimoji="0" lang="uk-UA" sz="72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534988" algn="ctr">
              <a:buNone/>
            </a:pPr>
            <a:r>
              <a:rPr lang="uk-UA" sz="4800" b="1" dirty="0"/>
              <a:t>Презентація</a:t>
            </a:r>
            <a:r>
              <a:rPr lang="uk-UA" sz="4800" dirty="0"/>
              <a:t> як комп’ютерний документ – послідовність </a:t>
            </a:r>
            <a:r>
              <a:rPr lang="uk-UA" sz="4800" dirty="0" err="1"/>
              <a:t>змінюючих</a:t>
            </a:r>
            <a:r>
              <a:rPr lang="uk-UA" sz="4800" dirty="0"/>
              <a:t> один одного слайдів – тобто електронних сторінок.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/>
              <a:t>Типи презентацій: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marL="0" lvl="0" indent="355600">
              <a:buFont typeface="Wingdings" pitchFamily="2" charset="2"/>
              <a:buChar char="Ø"/>
            </a:pPr>
            <a:r>
              <a:rPr lang="uk-UA" sz="3600" dirty="0" smtClean="0"/>
              <a:t>презентації для повторювально-узагальнюючих уроків;</a:t>
            </a:r>
            <a:endParaRPr lang="ru-RU" sz="3600" dirty="0" smtClean="0"/>
          </a:p>
          <a:p>
            <a:pPr marL="0" lvl="0" indent="355600">
              <a:buFont typeface="Wingdings" pitchFamily="2" charset="2"/>
              <a:buChar char="Ø"/>
            </a:pPr>
            <a:r>
              <a:rPr lang="uk-UA" sz="3600" dirty="0" smtClean="0"/>
              <a:t>презентації, </a:t>
            </a:r>
            <a:r>
              <a:rPr lang="uk-UA" sz="3600" dirty="0" smtClean="0"/>
              <a:t>що містять повноцінний методичний супровід уроку;</a:t>
            </a:r>
            <a:endParaRPr lang="ru-RU" sz="3600" dirty="0" smtClean="0"/>
          </a:p>
          <a:p>
            <a:pPr marL="0" lvl="0" indent="355600">
              <a:buFont typeface="Wingdings" pitchFamily="2" charset="2"/>
              <a:buChar char="Ø"/>
            </a:pPr>
            <a:r>
              <a:rPr lang="uk-UA" sz="3600" dirty="0" smtClean="0"/>
              <a:t>презентації для подачі і закріплення нового матеріалу;</a:t>
            </a:r>
            <a:endParaRPr lang="ru-RU" sz="3600" dirty="0" smtClean="0"/>
          </a:p>
          <a:p>
            <a:pPr marL="0" lvl="0" indent="355600">
              <a:buFont typeface="Wingdings" pitchFamily="2" charset="2"/>
              <a:buChar char="Ø"/>
            </a:pPr>
            <a:r>
              <a:rPr lang="uk-UA" sz="3600" dirty="0" smtClean="0"/>
              <a:t>учнівські презентації, як навчальний продукт уроку.</a:t>
            </a: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6000" b="1" dirty="0" smtClean="0"/>
              <a:t>План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571612"/>
            <a:ext cx="8072462" cy="5072098"/>
          </a:xfrm>
        </p:spPr>
        <p:txBody>
          <a:bodyPr>
            <a:normAutofit/>
          </a:bodyPr>
          <a:lstStyle/>
          <a:p>
            <a:pPr marL="0" indent="719138">
              <a:buFont typeface="+mj-lt"/>
              <a:buAutoNum type="arabicPeriod"/>
            </a:pPr>
            <a:r>
              <a:rPr lang="uk-UA" sz="4000" dirty="0" smtClean="0"/>
              <a:t>Місце ІКТ в навчальному процесі.</a:t>
            </a:r>
          </a:p>
          <a:p>
            <a:pPr marL="0" indent="719138">
              <a:buFont typeface="+mj-lt"/>
              <a:buAutoNum type="arabicPeriod"/>
            </a:pPr>
            <a:r>
              <a:rPr lang="uk-UA" sz="4000" dirty="0" smtClean="0"/>
              <a:t>Санітарно-гігієнічні вимоги до проведення занять з використанням ІКТ.</a:t>
            </a:r>
          </a:p>
          <a:p>
            <a:pPr marL="0" indent="719138">
              <a:buFont typeface="+mj-lt"/>
              <a:buAutoNum type="arabicPeriod"/>
            </a:pPr>
            <a:r>
              <a:rPr lang="uk-UA" sz="4000" dirty="0" smtClean="0"/>
              <a:t>Вимоги до презентацій, що застосовуються на уроках.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279813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b="1" dirty="0" smtClean="0"/>
              <a:t>Вимоги до структури та змісту презентацій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/>
          <a:lstStyle/>
          <a:p>
            <a:pPr marL="0" lvl="0" indent="355600">
              <a:buFont typeface="Wingdings" pitchFamily="2" charset="2"/>
              <a:buChar char="Ø"/>
            </a:pPr>
            <a:r>
              <a:rPr lang="uk-UA" dirty="0" smtClean="0"/>
              <a:t>Кожен слайд має відображати одну думку. </a:t>
            </a:r>
            <a:endParaRPr lang="ru-RU" dirty="0" smtClean="0"/>
          </a:p>
          <a:p>
            <a:pPr marL="0" lvl="0" indent="355600">
              <a:buFont typeface="Wingdings" pitchFamily="2" charset="2"/>
              <a:buChar char="Ø"/>
            </a:pPr>
            <a:r>
              <a:rPr lang="uk-UA" dirty="0" smtClean="0"/>
              <a:t>Текст має складатися з коротких слів та простих речень. </a:t>
            </a:r>
            <a:endParaRPr lang="ru-RU" dirty="0" smtClean="0"/>
          </a:p>
          <a:p>
            <a:pPr marL="0" lvl="0" indent="355600">
              <a:buFont typeface="Wingdings" pitchFamily="2" charset="2"/>
              <a:buChar char="Ø"/>
            </a:pPr>
            <a:r>
              <a:rPr lang="uk-UA" dirty="0" smtClean="0"/>
              <a:t>Рядок має містити 6-8 слів. </a:t>
            </a:r>
            <a:endParaRPr lang="ru-RU" dirty="0" smtClean="0"/>
          </a:p>
          <a:p>
            <a:pPr marL="0" lvl="0" indent="355600">
              <a:buFont typeface="Wingdings" pitchFamily="2" charset="2"/>
              <a:buChar char="Ø"/>
            </a:pPr>
            <a:r>
              <a:rPr lang="uk-UA" dirty="0" smtClean="0"/>
              <a:t>Всього на слайді має бути 6-8 рядків. </a:t>
            </a:r>
            <a:endParaRPr lang="ru-RU" dirty="0" smtClean="0"/>
          </a:p>
          <a:p>
            <a:pPr marL="0" lvl="0" indent="355600">
              <a:buFont typeface="Wingdings" pitchFamily="2" charset="2"/>
              <a:buChar char="Ø"/>
            </a:pPr>
            <a:r>
              <a:rPr lang="uk-UA" dirty="0" smtClean="0"/>
              <a:t>Загальна кількість слів не повинна перевищувати 50. </a:t>
            </a:r>
            <a:endParaRPr lang="ru-RU" dirty="0" smtClean="0"/>
          </a:p>
          <a:p>
            <a:pPr marL="0" lvl="0" indent="355600">
              <a:buFont typeface="Wingdings" pitchFamily="2" charset="2"/>
              <a:buChar char="Ø"/>
            </a:pPr>
            <a:r>
              <a:rPr lang="uk-UA" dirty="0" smtClean="0"/>
              <a:t>Дієслова мають бути в одній часовій формі.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b="1" dirty="0" smtClean="0"/>
              <a:t>Вимоги до структури та змісту презентацій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rmAutofit/>
          </a:bodyPr>
          <a:lstStyle/>
          <a:p>
            <a:pPr marL="0" lvl="0" indent="355600">
              <a:buFont typeface="Wingdings" pitchFamily="2" charset="2"/>
              <a:buChar char="Ø"/>
            </a:pPr>
            <a:r>
              <a:rPr lang="uk-UA" dirty="0" smtClean="0"/>
              <a:t>Заголовки мають привертати увагу аудиторії та узагальнювати основні положення слайду. </a:t>
            </a:r>
            <a:endParaRPr lang="ru-RU" dirty="0" smtClean="0"/>
          </a:p>
          <a:p>
            <a:pPr marL="0" lvl="0" indent="355600">
              <a:buFont typeface="Wingdings" pitchFamily="2" charset="2"/>
              <a:buChar char="Ø"/>
            </a:pPr>
            <a:r>
              <a:rPr lang="uk-UA" dirty="0" smtClean="0"/>
              <a:t>У заголовках мають бути і великі, і малі літери. </a:t>
            </a:r>
            <a:endParaRPr lang="ru-RU" dirty="0" smtClean="0"/>
          </a:p>
          <a:p>
            <a:pPr marL="0" lvl="0" indent="355600">
              <a:buFont typeface="Wingdings" pitchFamily="2" charset="2"/>
              <a:buChar char="Ø"/>
            </a:pPr>
            <a:r>
              <a:rPr lang="uk-UA" dirty="0" smtClean="0"/>
              <a:t>Слайди мають бути не надто яскравими – зайві прикраси лише створюють бар'єр на шляху ефективної передачі інформації.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b="1" dirty="0" smtClean="0"/>
              <a:t>Вимоги до структури та змісту презентацій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Autofit/>
          </a:bodyPr>
          <a:lstStyle/>
          <a:p>
            <a:pPr marL="0" lvl="0" indent="355600">
              <a:buFont typeface="Wingdings" pitchFamily="2" charset="2"/>
              <a:buChar char="Ø"/>
            </a:pPr>
            <a:r>
              <a:rPr lang="uk-UA" sz="3600" dirty="0" smtClean="0"/>
              <a:t>Кількість блоків інформації під час відображення статистичних даних на одному слайді має бути не більше чотирьох. </a:t>
            </a:r>
            <a:endParaRPr lang="ru-RU" sz="3600" dirty="0" smtClean="0"/>
          </a:p>
          <a:p>
            <a:pPr marL="0" lvl="0" indent="355600">
              <a:buFont typeface="Wingdings" pitchFamily="2" charset="2"/>
              <a:buChar char="Ø"/>
            </a:pPr>
            <a:r>
              <a:rPr lang="uk-UA" sz="3600" dirty="0" smtClean="0"/>
              <a:t>Підписи до ілюстрації розміщуються під нею, а не над нею. </a:t>
            </a:r>
            <a:endParaRPr lang="ru-RU" sz="3600" dirty="0" smtClean="0"/>
          </a:p>
          <a:p>
            <a:pPr marL="0" lvl="0" indent="355600">
              <a:buFont typeface="Wingdings" pitchFamily="2" charset="2"/>
              <a:buChar char="Ø"/>
            </a:pPr>
            <a:r>
              <a:rPr lang="uk-UA" sz="3600" dirty="0" smtClean="0"/>
              <a:t>Усі слайди презентації мають бути витримані в одному стилі.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b="1" dirty="0" smtClean="0"/>
              <a:t>Фізіологічні особливості </a:t>
            </a:r>
            <a:r>
              <a:rPr lang="uk-UA" b="1" dirty="0"/>
              <a:t>сприйняття кольорів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60" cy="5257800"/>
          </a:xfrm>
        </p:spPr>
        <p:txBody>
          <a:bodyPr>
            <a:noAutofit/>
          </a:bodyPr>
          <a:lstStyle/>
          <a:p>
            <a:pPr marL="0" lvl="0" indent="534988">
              <a:buFont typeface="Wingdings" pitchFamily="2" charset="2"/>
              <a:buChar char="Ø"/>
            </a:pPr>
            <a:r>
              <a:rPr lang="uk-UA" b="1" dirty="0"/>
              <a:t>Стимулюючі </a:t>
            </a:r>
            <a:r>
              <a:rPr lang="uk-UA" dirty="0"/>
              <a:t>(теплі) кольори сприяють збудженню й діють як подразники (за спаданням інтенсивності впливу: червоний, </a:t>
            </a:r>
            <a:r>
              <a:rPr lang="uk-UA" dirty="0" smtClean="0"/>
              <a:t>помаранчевий, </a:t>
            </a:r>
            <a:r>
              <a:rPr lang="uk-UA" dirty="0"/>
              <a:t>жовтий). </a:t>
            </a:r>
            <a:endParaRPr lang="ru-RU" dirty="0"/>
          </a:p>
          <a:p>
            <a:pPr marL="0" lvl="0" indent="534988">
              <a:buFont typeface="Wingdings" pitchFamily="2" charset="2"/>
              <a:buChar char="Ø"/>
            </a:pPr>
            <a:r>
              <a:rPr lang="uk-UA" b="1" dirty="0" err="1"/>
              <a:t>Дезінтегруючі</a:t>
            </a:r>
            <a:r>
              <a:rPr lang="uk-UA" dirty="0"/>
              <a:t> (холодні) кольори заспокоюють, викликають сонливий стан </a:t>
            </a:r>
            <a:r>
              <a:rPr lang="uk-UA" dirty="0" smtClean="0"/>
              <a:t>(за спаданням інтенсивності впливу: </a:t>
            </a:r>
            <a:r>
              <a:rPr lang="uk-UA" dirty="0"/>
              <a:t>фіолетовий, синій, блакитний, синьо-зелений, зелений). </a:t>
            </a:r>
            <a:endParaRPr lang="ru-RU" dirty="0"/>
          </a:p>
          <a:p>
            <a:pPr marL="0" lvl="0" indent="534988">
              <a:buFont typeface="Wingdings" pitchFamily="2" charset="2"/>
              <a:buChar char="Ø"/>
            </a:pPr>
            <a:r>
              <a:rPr lang="uk-UA" b="1" dirty="0"/>
              <a:t>Нейтральні </a:t>
            </a:r>
            <a:r>
              <a:rPr lang="uk-UA" dirty="0"/>
              <a:t>кольори: світло-рожевий, жовто-зелений, коричневий.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/>
              <a:t>Правила використання </a:t>
            </a:r>
            <a:r>
              <a:rPr lang="uk-UA" b="1" dirty="0"/>
              <a:t>шрифтів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534988">
              <a:buNone/>
            </a:pPr>
            <a:r>
              <a:rPr lang="uk-UA" sz="3600" dirty="0"/>
              <a:t>Кожен шрифт (гарнітура + </a:t>
            </a:r>
            <a:r>
              <a:rPr lang="uk-UA" sz="3600" dirty="0" smtClean="0"/>
              <a:t>накреслення </a:t>
            </a:r>
            <a:r>
              <a:rPr lang="uk-UA" sz="3600" dirty="0"/>
              <a:t>має одне змістове навантаження. </a:t>
            </a:r>
            <a:endParaRPr lang="ru-RU" sz="3600" dirty="0"/>
          </a:p>
          <a:p>
            <a:pPr marL="0" lvl="0" indent="534988"/>
            <a:r>
              <a:rPr lang="uk-UA" sz="3600" b="1" dirty="0"/>
              <a:t>напівжирний шрифт </a:t>
            </a:r>
            <a:r>
              <a:rPr lang="uk-UA" sz="3600" dirty="0"/>
              <a:t>– назви структур документа, </a:t>
            </a:r>
            <a:endParaRPr lang="ru-RU" sz="3600" dirty="0"/>
          </a:p>
          <a:p>
            <a:pPr marL="0" lvl="0" indent="534988"/>
            <a:r>
              <a:rPr lang="uk-UA" sz="3600" b="1" dirty="0"/>
              <a:t>курсив</a:t>
            </a:r>
            <a:r>
              <a:rPr lang="uk-UA" sz="3600" dirty="0"/>
              <a:t> – логічний наголос, зокрема, на формулюванні основних положень, означень тощо</a:t>
            </a:r>
            <a:r>
              <a:rPr lang="uk-UA" sz="3600" dirty="0" smtClean="0"/>
              <a:t>;</a:t>
            </a:r>
          </a:p>
          <a:p>
            <a:pPr marL="0" indent="534988"/>
            <a:r>
              <a:rPr lang="uk-UA" sz="3600" b="1" dirty="0"/>
              <a:t>«прямий» звичайний </a:t>
            </a:r>
            <a:r>
              <a:rPr lang="uk-UA" sz="3600" dirty="0"/>
              <a:t>– основний масив інформації. 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b="1" dirty="0"/>
              <a:t>Під час оформлення презентації краще використовувати такі шрифти</a:t>
            </a:r>
            <a:r>
              <a:rPr lang="uk-UA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571744"/>
            <a:ext cx="4643470" cy="4525963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uk-UA" sz="4000" dirty="0" err="1" smtClean="0">
                <a:latin typeface="Arial" pitchFamily="34" charset="0"/>
                <a:cs typeface="Arial" pitchFamily="34" charset="0"/>
              </a:rPr>
              <a:t>Arial</a:t>
            </a:r>
            <a:endParaRPr lang="ru-RU" sz="40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None/>
            </a:pPr>
            <a:r>
              <a:rPr lang="uk-UA" sz="4000" dirty="0" err="1">
                <a:latin typeface="Comic Sans MS" pitchFamily="66" charset="0"/>
              </a:rPr>
              <a:t>Comic</a:t>
            </a:r>
            <a:r>
              <a:rPr lang="uk-UA" sz="4000" dirty="0">
                <a:latin typeface="Comic Sans MS" pitchFamily="66" charset="0"/>
              </a:rPr>
              <a:t> </a:t>
            </a:r>
            <a:r>
              <a:rPr lang="uk-UA" sz="4000" dirty="0" err="1">
                <a:latin typeface="Comic Sans MS" pitchFamily="66" charset="0"/>
              </a:rPr>
              <a:t>Sans</a:t>
            </a:r>
            <a:r>
              <a:rPr lang="uk-UA" sz="4000" dirty="0">
                <a:latin typeface="Comic Sans MS" pitchFamily="66" charset="0"/>
              </a:rPr>
              <a:t> </a:t>
            </a:r>
            <a:r>
              <a:rPr lang="uk-UA" sz="4000" dirty="0" smtClean="0">
                <a:latin typeface="Comic Sans MS" pitchFamily="66" charset="0"/>
              </a:rPr>
              <a:t>MS</a:t>
            </a:r>
            <a:endParaRPr lang="ru-RU" sz="4000" dirty="0">
              <a:latin typeface="Comic Sans MS" pitchFamily="66" charset="0"/>
            </a:endParaRPr>
          </a:p>
          <a:p>
            <a:pPr marL="514350" lvl="0" indent="-514350">
              <a:buNone/>
            </a:pPr>
            <a:r>
              <a:rPr lang="uk-UA" sz="4000" dirty="0" err="1" smtClean="0">
                <a:latin typeface="Courier New" pitchFamily="49" charset="0"/>
                <a:cs typeface="Courier New" pitchFamily="49" charset="0"/>
              </a:rPr>
              <a:t>Courier</a:t>
            </a:r>
            <a:endParaRPr lang="ru-RU" sz="4000" dirty="0">
              <a:latin typeface="Courier New" pitchFamily="49" charset="0"/>
              <a:cs typeface="Courier New" pitchFamily="49" charset="0"/>
            </a:endParaRPr>
          </a:p>
          <a:p>
            <a:pPr marL="514350" lvl="0" indent="-514350">
              <a:buNone/>
            </a:pPr>
            <a:r>
              <a:rPr lang="uk-UA" sz="4000" dirty="0" err="1" smtClean="0">
                <a:latin typeface="Georgia" pitchFamily="18" charset="0"/>
              </a:rPr>
              <a:t>Georgia</a:t>
            </a:r>
            <a:endParaRPr lang="ru-RU" sz="4000" dirty="0">
              <a:latin typeface="Georgia" pitchFamily="18" charset="0"/>
            </a:endParaRPr>
          </a:p>
          <a:p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2575445"/>
            <a:ext cx="4857784" cy="4525963"/>
          </a:xfrm>
        </p:spPr>
        <p:txBody>
          <a:bodyPr/>
          <a:lstStyle/>
          <a:p>
            <a:pPr lvl="0">
              <a:buNone/>
            </a:pPr>
            <a:r>
              <a:rPr lang="uk-UA" sz="4000" dirty="0" err="1" smtClean="0">
                <a:latin typeface="Tahoma" pitchFamily="34" charset="0"/>
                <a:cs typeface="Tahoma" pitchFamily="34" charset="0"/>
              </a:rPr>
              <a:t>Tahoma</a:t>
            </a:r>
            <a:endParaRPr lang="ru-RU" sz="40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Roman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uk-UA" sz="4000" dirty="0" err="1" smtClean="0">
                <a:latin typeface="Verdana" pitchFamily="34" charset="0"/>
              </a:rPr>
              <a:t>Verdana</a:t>
            </a:r>
            <a:endParaRPr lang="ru-RU" sz="4000" dirty="0" smtClean="0">
              <a:latin typeface="Verdana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uk-UA" b="1" dirty="0"/>
              <a:t>Рекомендовані розміри шрифтів</a:t>
            </a:r>
            <a:r>
              <a:rPr lang="uk-UA" b="1" dirty="0" smtClean="0"/>
              <a:t>: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472" y="1697876"/>
          <a:ext cx="7858180" cy="4730054"/>
        </p:xfrm>
        <a:graphic>
          <a:graphicData uri="http://schemas.openxmlformats.org/drawingml/2006/table">
            <a:tbl>
              <a:tblPr/>
              <a:tblGrid>
                <a:gridCol w="5000660"/>
                <a:gridCol w="2857520"/>
              </a:tblGrid>
              <a:tr h="3412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Calibri"/>
                          <a:cs typeface="Times New Roman"/>
                        </a:rPr>
                        <a:t>Вид об’єкта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Calibri"/>
                          <a:cs typeface="Times New Roman"/>
                        </a:rPr>
                        <a:t>Розмір шрифту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6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Заголовок слайда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22 – 30 </a:t>
                      </a:r>
                      <a:r>
                        <a:rPr lang="uk-UA" sz="2400" dirty="0" err="1">
                          <a:latin typeface="Times New Roman"/>
                          <a:ea typeface="Calibri"/>
                          <a:cs typeface="Times New Roman"/>
                        </a:rPr>
                        <a:t>pt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6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Підзаголовок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20 – 28 </a:t>
                      </a:r>
                      <a:r>
                        <a:rPr lang="uk-UA" sz="2400" dirty="0" err="1">
                          <a:latin typeface="Times New Roman"/>
                          <a:ea typeface="Calibri"/>
                          <a:cs typeface="Times New Roman"/>
                        </a:rPr>
                        <a:t>pt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87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Текст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18 – 22 </a:t>
                      </a:r>
                      <a:r>
                        <a:rPr lang="uk-UA" sz="2400" dirty="0" err="1">
                          <a:latin typeface="Times New Roman"/>
                          <a:ea typeface="Calibri"/>
                          <a:cs typeface="Times New Roman"/>
                        </a:rPr>
                        <a:t>pt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65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Підписи даних у діаграмах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20 – 24 </a:t>
                      </a:r>
                      <a:r>
                        <a:rPr lang="uk-UA" sz="2400" dirty="0" err="1">
                          <a:latin typeface="Times New Roman"/>
                          <a:ea typeface="Calibri"/>
                          <a:cs typeface="Times New Roman"/>
                        </a:rPr>
                        <a:t>pt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531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Підписи осей у діаграмах (якщо є)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18 – 22 </a:t>
                      </a:r>
                      <a:r>
                        <a:rPr lang="uk-UA" sz="2400" dirty="0" err="1">
                          <a:latin typeface="Times New Roman"/>
                          <a:ea typeface="Calibri"/>
                          <a:cs typeface="Times New Roman"/>
                        </a:rPr>
                        <a:t>pt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531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Заголовки осей у діаграмах (якщо є)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18 – 22 </a:t>
                      </a:r>
                      <a:r>
                        <a:rPr lang="uk-UA" sz="2400" dirty="0" err="1">
                          <a:latin typeface="Times New Roman"/>
                          <a:ea typeface="Calibri"/>
                          <a:cs typeface="Times New Roman"/>
                        </a:rPr>
                        <a:t>pt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65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Шрифт легенди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16 – 22 </a:t>
                      </a:r>
                      <a:r>
                        <a:rPr lang="uk-UA" sz="2400" dirty="0" err="1">
                          <a:latin typeface="Times New Roman"/>
                          <a:ea typeface="Calibri"/>
                          <a:cs typeface="Times New Roman"/>
                        </a:rPr>
                        <a:t>pt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65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Номер слайда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14 – 16 </a:t>
                      </a:r>
                      <a:r>
                        <a:rPr lang="uk-UA" sz="2400" dirty="0" err="1">
                          <a:latin typeface="Times New Roman"/>
                          <a:ea typeface="Calibri"/>
                          <a:cs typeface="Times New Roman"/>
                        </a:rPr>
                        <a:t>pt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65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Інформація в таблицях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18 – 22 </a:t>
                      </a:r>
                      <a:r>
                        <a:rPr lang="uk-UA" sz="2400" dirty="0" err="1">
                          <a:latin typeface="Times New Roman"/>
                          <a:ea typeface="Calibri"/>
                          <a:cs typeface="Times New Roman"/>
                        </a:rPr>
                        <a:t>pt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229600" cy="24003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5400" dirty="0"/>
              <a:t>У титульному слайді використання анімації об’єктів </a:t>
            </a:r>
            <a:r>
              <a:rPr lang="uk-UA" sz="5400" b="1" dirty="0"/>
              <a:t>не допускається</a:t>
            </a:r>
            <a:r>
              <a:rPr lang="uk-UA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vpu29.ucoz.ua/260115/FullSizeRender.jpg"/>
          <p:cNvPicPr/>
          <p:nvPr/>
        </p:nvPicPr>
        <p:blipFill>
          <a:blip r:embed="rId2" cstate="print"/>
          <a:srcRect l="27623" t="20054" r="14620"/>
          <a:stretch>
            <a:fillRect/>
          </a:stretch>
        </p:blipFill>
        <p:spPr bwMode="auto">
          <a:xfrm>
            <a:off x="1000100" y="0"/>
            <a:ext cx="70723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2.bp.blogspot.com/-1Xo01uvRKeE/VNEepr8C5iI/AAAAAAAAIf8/OPzJF89nlkc/s1600/SAM_8204.JPG"/>
          <p:cNvPicPr/>
          <p:nvPr/>
        </p:nvPicPr>
        <p:blipFill>
          <a:blip r:embed="rId2" cstate="print"/>
          <a:srcRect t="8358" r="7910"/>
          <a:stretch>
            <a:fillRect/>
          </a:stretch>
        </p:blipFill>
        <p:spPr bwMode="auto">
          <a:xfrm>
            <a:off x="0" y="214314"/>
            <a:ext cx="9144000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85852" y="1214422"/>
            <a:ext cx="6817960" cy="34290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7200" b="1" dirty="0" smtClean="0"/>
              <a:t>Місце ІКТ в навчальному процесі</a:t>
            </a:r>
            <a:endParaRPr kumimoji="0" lang="uk-UA" sz="72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gimosnova.com.ua/images/download/201459.jpg"/>
          <p:cNvPicPr/>
          <p:nvPr/>
        </p:nvPicPr>
        <p:blipFill>
          <a:blip r:embed="rId2" cstate="print"/>
          <a:srcRect l="16849" t="26153" r="7924"/>
          <a:stretch>
            <a:fillRect/>
          </a:stretch>
        </p:blipFill>
        <p:spPr bwMode="auto">
          <a:xfrm>
            <a:off x="0" y="142876"/>
            <a:ext cx="914400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:\ІКТ\62___-____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2874963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u="sng" dirty="0" smtClean="0">
                <a:solidFill>
                  <a:schemeClr val="accent2"/>
                </a:solidFill>
              </a:rPr>
              <a:t/>
            </a:r>
            <a:br>
              <a:rPr lang="ru-RU" b="1" u="sng" dirty="0" smtClean="0">
                <a:solidFill>
                  <a:schemeClr val="accent2"/>
                </a:solidFill>
              </a:rPr>
            </a:br>
            <a:r>
              <a:rPr lang="ru-RU" b="1" u="sng" dirty="0" smtClean="0">
                <a:solidFill>
                  <a:schemeClr val="accent2"/>
                </a:solidFill>
              </a:rPr>
              <a:t/>
            </a:r>
            <a:br>
              <a:rPr lang="ru-RU" b="1" u="sng" dirty="0" smtClean="0">
                <a:solidFill>
                  <a:schemeClr val="accent2"/>
                </a:solidFill>
              </a:rPr>
            </a:br>
            <a:r>
              <a:rPr lang="uk-UA" dirty="0" smtClean="0"/>
              <a:t>Клавіші мають подвійне, потрійне позначення, оскільки працюють на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u="sng" dirty="0" smtClean="0">
                <a:solidFill>
                  <a:schemeClr val="accent2"/>
                </a:solidFill>
              </a:rPr>
              <a:t/>
            </a:r>
            <a:br>
              <a:rPr lang="ru-RU" b="1" u="sng" dirty="0" smtClean="0">
                <a:solidFill>
                  <a:schemeClr val="accent2"/>
                </a:solidFill>
              </a:rPr>
            </a:br>
            <a:endParaRPr lang="ru-RU" b="1" u="sng" dirty="0" smtClean="0">
              <a:solidFill>
                <a:schemeClr val="accent2"/>
              </a:solidFill>
            </a:endParaRPr>
          </a:p>
        </p:txBody>
      </p:sp>
      <p:sp>
        <p:nvSpPr>
          <p:cNvPr id="47107" name="WordArt 3"/>
          <p:cNvSpPr>
            <a:spLocks noChangeArrowheads="1" noChangeShapeType="1" noTextEdit="1"/>
          </p:cNvSpPr>
          <p:nvPr/>
        </p:nvSpPr>
        <p:spPr bwMode="auto">
          <a:xfrm rot="5400000">
            <a:off x="6179344" y="2567781"/>
            <a:ext cx="4759325" cy="773113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fontAlgn="auto"/>
            <a:r>
              <a:rPr lang="ru-RU" sz="40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"/>
                <a:cs typeface="Arial"/>
              </a:rPr>
              <a:t> 4 регістра</a:t>
            </a:r>
          </a:p>
        </p:txBody>
      </p:sp>
      <p:sp>
        <p:nvSpPr>
          <p:cNvPr id="47108" name="WordArt 4"/>
          <p:cNvSpPr>
            <a:spLocks noChangeArrowheads="1" noChangeShapeType="1" noTextEdit="1"/>
          </p:cNvSpPr>
          <p:nvPr/>
        </p:nvSpPr>
        <p:spPr bwMode="auto">
          <a:xfrm rot="1373069">
            <a:off x="5003800" y="4149725"/>
            <a:ext cx="32766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ru-RU" sz="3600" b="1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02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верхній</a:t>
            </a:r>
          </a:p>
        </p:txBody>
      </p:sp>
      <p:sp>
        <p:nvSpPr>
          <p:cNvPr id="47109" name="WordArt 5"/>
          <p:cNvSpPr>
            <a:spLocks noChangeArrowheads="1" noChangeShapeType="1" noTextEdit="1"/>
          </p:cNvSpPr>
          <p:nvPr/>
        </p:nvSpPr>
        <p:spPr bwMode="auto">
          <a:xfrm rot="-519941">
            <a:off x="323850" y="549275"/>
            <a:ext cx="3657600" cy="16383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880000" scaled="1"/>
                </a:gradFill>
                <a:latin typeface="Impact"/>
              </a:rPr>
              <a:t>латиница</a:t>
            </a:r>
          </a:p>
          <a:p>
            <a:endParaRPr lang="ru-RU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880000" scaled="1"/>
              </a:gradFill>
              <a:latin typeface="Impact"/>
            </a:endParaRPr>
          </a:p>
        </p:txBody>
      </p:sp>
      <p:sp>
        <p:nvSpPr>
          <p:cNvPr id="47110" name="WordArt 6"/>
          <p:cNvSpPr>
            <a:spLocks noChangeArrowheads="1" noChangeShapeType="1" noTextEdit="1"/>
          </p:cNvSpPr>
          <p:nvPr/>
        </p:nvSpPr>
        <p:spPr bwMode="auto">
          <a:xfrm rot="-796848">
            <a:off x="684213" y="4221163"/>
            <a:ext cx="3455987" cy="962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нижній </a:t>
            </a:r>
          </a:p>
        </p:txBody>
      </p:sp>
      <p:sp>
        <p:nvSpPr>
          <p:cNvPr id="47111" name="WordArt 7"/>
          <p:cNvSpPr>
            <a:spLocks noChangeArrowheads="1" noChangeShapeType="1" noTextEdit="1"/>
          </p:cNvSpPr>
          <p:nvPr/>
        </p:nvSpPr>
        <p:spPr bwMode="auto">
          <a:xfrm rot="1141754">
            <a:off x="4983163" y="468313"/>
            <a:ext cx="4067175" cy="1143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8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00FFFF">
                    <a:alpha val="50195"/>
                  </a:srgbClr>
                </a:solidFill>
                <a:latin typeface="Arial"/>
                <a:cs typeface="Arial"/>
              </a:rPr>
              <a:t>кирилиця_</a:t>
            </a: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rot="402240" flipV="1">
            <a:off x="6749637" y="1414327"/>
            <a:ext cx="1383159" cy="1495128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4343400" y="4572008"/>
            <a:ext cx="609600" cy="1143000"/>
          </a:xfrm>
          <a:prstGeom prst="downArrow">
            <a:avLst>
              <a:gd name="adj1" fmla="val 50000"/>
              <a:gd name="adj2" fmla="val 468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7114" name="WordArt 10"/>
          <p:cNvSpPr>
            <a:spLocks noChangeArrowheads="1" noChangeShapeType="1" noTextEdit="1"/>
          </p:cNvSpPr>
          <p:nvPr/>
        </p:nvSpPr>
        <p:spPr bwMode="auto">
          <a:xfrm>
            <a:off x="304800" y="5334000"/>
            <a:ext cx="8829350" cy="12969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регулюрується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клавишею 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Shift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(«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шифт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»). 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Ціфри</a:t>
            </a:r>
            <a:r>
              <a:rPr lang="uk-UA" sz="3600" dirty="0">
                <a:solidFill>
                  <a:prstClr val="black"/>
                </a:solidFill>
                <a:latin typeface="+mn-lt"/>
                <a:cs typeface="Arial" charset="0"/>
              </a:rPr>
              <a:t> набираються тільки в нижньому регістрі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uk-UA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7115" name="AutoShape 11"/>
          <p:cNvSpPr>
            <a:spLocks noChangeArrowheads="1"/>
          </p:cNvSpPr>
          <p:nvPr/>
        </p:nvSpPr>
        <p:spPr bwMode="auto">
          <a:xfrm rot="10800000">
            <a:off x="4306888" y="293688"/>
            <a:ext cx="685800" cy="1143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7116" name="WordArt 12"/>
          <p:cNvSpPr>
            <a:spLocks noChangeArrowheads="1" noChangeShapeType="1" noTextEdit="1"/>
          </p:cNvSpPr>
          <p:nvPr/>
        </p:nvSpPr>
        <p:spPr bwMode="auto">
          <a:xfrm>
            <a:off x="809300" y="2564903"/>
            <a:ext cx="8324850" cy="1590681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solidFill>
                  <a:prstClr val="black"/>
                </a:solidFill>
                <a:latin typeface="+mn-lt"/>
                <a:cs typeface="Arial" charset="0"/>
              </a:rPr>
              <a:t>регулюються піктограмою або поєднанням клавіш </a:t>
            </a:r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Shift,Ctrl,Alt</a:t>
            </a:r>
            <a:endParaRPr lang="uk-UA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17000"/>
                            </p:stCondLst>
                            <p:childTnLst>
                              <p:par>
                                <p:cTn id="3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22000"/>
                            </p:stCondLst>
                            <p:childTnLst>
                              <p:par>
                                <p:cTn id="4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27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withGroup">
                            <p:stCondLst>
                              <p:cond delay="27500"/>
                            </p:stCondLst>
                            <p:childTnLst>
                              <p:par>
                                <p:cTn id="5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animBg="1"/>
      <p:bldP spid="47108" grpId="0" animBg="1"/>
      <p:bldP spid="47109" grpId="0" animBg="1"/>
      <p:bldP spid="47110" grpId="0" animBg="1"/>
      <p:bldP spid="47111" grpId="0" animBg="1"/>
      <p:bldP spid="47112" grpId="0" animBg="1"/>
      <p:bldP spid="47113" grpId="0" animBg="1"/>
      <p:bldP spid="471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/>
              <a:t>На виховання дитини впливає: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5600">
              <a:buFont typeface="Wingdings" pitchFamily="2" charset="2"/>
              <a:buChar char="Ø"/>
            </a:pPr>
            <a:r>
              <a:rPr lang="uk-UA" dirty="0" smtClean="0"/>
              <a:t>потужний потік нової інформації;</a:t>
            </a:r>
          </a:p>
          <a:p>
            <a:pPr marL="0" indent="355600">
              <a:buFont typeface="Wingdings" pitchFamily="2" charset="2"/>
              <a:buChar char="Ø"/>
            </a:pPr>
            <a:r>
              <a:rPr lang="uk-UA" dirty="0" smtClean="0"/>
              <a:t>реклами;</a:t>
            </a:r>
          </a:p>
          <a:p>
            <a:pPr marL="0" indent="355600">
              <a:buFont typeface="Wingdings" pitchFamily="2" charset="2"/>
              <a:buChar char="Ø"/>
            </a:pPr>
            <a:r>
              <a:rPr lang="uk-UA" dirty="0" smtClean="0"/>
              <a:t>застосування комп'ютерних технологій на телебаченні;</a:t>
            </a:r>
          </a:p>
          <a:p>
            <a:pPr marL="0" indent="355600">
              <a:buFont typeface="Wingdings" pitchFamily="2" charset="2"/>
              <a:buChar char="Ø"/>
            </a:pPr>
            <a:r>
              <a:rPr lang="uk-UA" dirty="0" smtClean="0"/>
              <a:t>розповсюдження ігрових приставок;</a:t>
            </a:r>
          </a:p>
          <a:p>
            <a:pPr marL="0" indent="355600">
              <a:buFont typeface="Wingdings" pitchFamily="2" charset="2"/>
              <a:buChar char="Ø"/>
            </a:pPr>
            <a:r>
              <a:rPr lang="uk-UA" dirty="0" smtClean="0"/>
              <a:t>розповсюдження електронних іграшок;</a:t>
            </a:r>
          </a:p>
          <a:p>
            <a:pPr marL="0" indent="355600">
              <a:buFont typeface="Wingdings" pitchFamily="2" charset="2"/>
              <a:buChar char="Ø"/>
            </a:pPr>
            <a:r>
              <a:rPr lang="uk-UA" dirty="0" smtClean="0"/>
              <a:t>розвиток комп’ютерної техніки.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7859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Для реалізації інформаційно-комунікаційних технологій застосовують: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pPr marL="0" lvl="0" indent="534988">
              <a:buFont typeface="Wingdings" pitchFamily="2" charset="2"/>
              <a:buChar char="Ø"/>
            </a:pPr>
            <a:r>
              <a:rPr lang="uk-UA" sz="4000" dirty="0" smtClean="0"/>
              <a:t>персональний </a:t>
            </a:r>
            <a:r>
              <a:rPr lang="uk-UA" sz="4000" dirty="0"/>
              <a:t>комп’ютер;</a:t>
            </a:r>
            <a:endParaRPr lang="ru-RU" sz="4000" dirty="0"/>
          </a:p>
          <a:p>
            <a:pPr marL="0" lvl="0" indent="534988">
              <a:buFont typeface="Wingdings" pitchFamily="2" charset="2"/>
              <a:buChar char="Ø"/>
            </a:pPr>
            <a:r>
              <a:rPr lang="uk-UA" sz="4000" dirty="0"/>
              <a:t>телевізор;</a:t>
            </a:r>
            <a:endParaRPr lang="ru-RU" sz="4000" dirty="0"/>
          </a:p>
          <a:p>
            <a:pPr marL="0" lvl="0" indent="534988">
              <a:buFont typeface="Wingdings" pitchFamily="2" charset="2"/>
              <a:buChar char="Ø"/>
            </a:pPr>
            <a:r>
              <a:rPr lang="uk-UA" sz="4000" dirty="0" smtClean="0"/>
              <a:t>мультимедійний комплекс (ПК, проектор, екран);</a:t>
            </a:r>
            <a:endParaRPr lang="ru-RU" sz="4000" dirty="0"/>
          </a:p>
          <a:p>
            <a:pPr marL="0" lvl="0" indent="534988">
              <a:buFont typeface="Wingdings" pitchFamily="2" charset="2"/>
              <a:buChar char="Ø"/>
            </a:pPr>
            <a:r>
              <a:rPr lang="uk-UA" sz="4000" dirty="0"/>
              <a:t>інтерактивну дошку.</a:t>
            </a:r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err="1"/>
              <a:t>Використання</a:t>
            </a:r>
            <a:r>
              <a:rPr lang="ru-RU" sz="4800" b="1" dirty="0"/>
              <a:t> </a:t>
            </a:r>
            <a:r>
              <a:rPr lang="ru-RU" sz="4800" b="1" dirty="0" err="1"/>
              <a:t>засобів</a:t>
            </a:r>
            <a:r>
              <a:rPr lang="ru-RU" sz="4800" b="1" dirty="0"/>
              <a:t> ІКТ в </a:t>
            </a:r>
            <a:r>
              <a:rPr lang="ru-RU" sz="4800" b="1" dirty="0" err="1"/>
              <a:t>освітньому</a:t>
            </a:r>
            <a:r>
              <a:rPr lang="ru-RU" sz="4800" b="1" dirty="0"/>
              <a:t> </a:t>
            </a:r>
            <a:r>
              <a:rPr lang="ru-RU" sz="4800" b="1" dirty="0" err="1"/>
              <a:t>процесі</a:t>
            </a:r>
            <a:r>
              <a:rPr lang="ru-RU" sz="4800" b="1" dirty="0"/>
              <a:t> </a:t>
            </a:r>
            <a:r>
              <a:rPr lang="ru-RU" sz="4800" b="1" dirty="0" err="1"/>
              <a:t>сприяє</a:t>
            </a:r>
            <a:r>
              <a:rPr lang="ru-RU" sz="4800" b="1" dirty="0" smtClean="0"/>
              <a:t>: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74871"/>
            <a:ext cx="8568952" cy="4525963"/>
          </a:xfrm>
        </p:spPr>
        <p:txBody>
          <a:bodyPr>
            <a:noAutofit/>
          </a:bodyPr>
          <a:lstStyle/>
          <a:p>
            <a:pPr marL="0" indent="534988">
              <a:buFont typeface="Wingdings" pitchFamily="2" charset="2"/>
              <a:buChar char="Ø"/>
            </a:pPr>
            <a:r>
              <a:rPr lang="ru-RU" sz="4000" dirty="0" err="1"/>
              <a:t>підвищенню</a:t>
            </a:r>
            <a:r>
              <a:rPr lang="ru-RU" sz="4000" dirty="0"/>
              <a:t> </a:t>
            </a:r>
            <a:r>
              <a:rPr lang="ru-RU" sz="4000" dirty="0" err="1"/>
              <a:t>мотивації</a:t>
            </a:r>
            <a:r>
              <a:rPr lang="ru-RU" sz="4000" dirty="0"/>
              <a:t> </a:t>
            </a:r>
            <a:r>
              <a:rPr lang="ru-RU" sz="4000" dirty="0" err="1"/>
              <a:t>учнів</a:t>
            </a:r>
            <a:r>
              <a:rPr lang="ru-RU" sz="4000" dirty="0"/>
              <a:t> до </a:t>
            </a:r>
            <a:r>
              <a:rPr lang="ru-RU" sz="4000" dirty="0" err="1"/>
              <a:t>навчання</a:t>
            </a:r>
            <a:r>
              <a:rPr lang="ru-RU" sz="4000" dirty="0"/>
              <a:t>;</a:t>
            </a:r>
          </a:p>
          <a:p>
            <a:pPr marL="0" indent="534988">
              <a:buFont typeface="Wingdings" pitchFamily="2" charset="2"/>
              <a:buChar char="Ø"/>
            </a:pPr>
            <a:r>
              <a:rPr lang="ru-RU" sz="4000" dirty="0" err="1" smtClean="0"/>
              <a:t>реалізації</a:t>
            </a:r>
            <a:r>
              <a:rPr lang="ru-RU" sz="4000" dirty="0" smtClean="0"/>
              <a:t> </a:t>
            </a:r>
            <a:r>
              <a:rPr lang="ru-RU" sz="4000" dirty="0" err="1"/>
              <a:t>соціальної</a:t>
            </a:r>
            <a:r>
              <a:rPr lang="ru-RU" sz="4000" dirty="0"/>
              <a:t> мети, а </a:t>
            </a:r>
            <a:r>
              <a:rPr lang="ru-RU" sz="4000" dirty="0" err="1"/>
              <a:t>саме</a:t>
            </a:r>
            <a:r>
              <a:rPr lang="ru-RU" sz="4000" dirty="0"/>
              <a:t> – </a:t>
            </a:r>
            <a:r>
              <a:rPr lang="ru-RU" sz="4000" dirty="0" err="1"/>
              <a:t>інформатизації</a:t>
            </a:r>
            <a:r>
              <a:rPr lang="ru-RU" sz="4000" dirty="0"/>
              <a:t> </a:t>
            </a:r>
            <a:r>
              <a:rPr lang="ru-RU" sz="4000" dirty="0" err="1"/>
              <a:t>суспільства</a:t>
            </a:r>
            <a:r>
              <a:rPr lang="ru-RU" sz="4000" dirty="0"/>
              <a:t>;</a:t>
            </a:r>
          </a:p>
          <a:p>
            <a:pPr marL="0" indent="534988">
              <a:buFont typeface="Wingdings" pitchFamily="2" charset="2"/>
              <a:buChar char="Ø"/>
            </a:pPr>
            <a:r>
              <a:rPr lang="ru-RU" sz="4000" dirty="0" err="1" smtClean="0"/>
              <a:t>інтенсифікації</a:t>
            </a:r>
            <a:r>
              <a:rPr lang="ru-RU" sz="4000" dirty="0" smtClean="0"/>
              <a:t> </a:t>
            </a:r>
            <a:r>
              <a:rPr lang="ru-RU" sz="4000" dirty="0" err="1"/>
              <a:t>процесу</a:t>
            </a:r>
            <a:r>
              <a:rPr lang="ru-RU" sz="4000" dirty="0"/>
              <a:t> </a:t>
            </a:r>
            <a:r>
              <a:rPr lang="ru-RU" sz="4000" dirty="0" err="1"/>
              <a:t>навчання</a:t>
            </a:r>
            <a:r>
              <a:rPr lang="ru-RU" sz="4000" dirty="0" smtClean="0"/>
              <a:t>;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err="1"/>
              <a:t>Використання</a:t>
            </a:r>
            <a:r>
              <a:rPr lang="ru-RU" sz="4800" b="1" dirty="0"/>
              <a:t> </a:t>
            </a:r>
            <a:r>
              <a:rPr lang="ru-RU" sz="4800" b="1" dirty="0" err="1"/>
              <a:t>засобів</a:t>
            </a:r>
            <a:r>
              <a:rPr lang="ru-RU" sz="4800" b="1" dirty="0"/>
              <a:t> ІКТ в </a:t>
            </a:r>
            <a:r>
              <a:rPr lang="ru-RU" sz="4800" b="1" dirty="0" err="1"/>
              <a:t>освітньому</a:t>
            </a:r>
            <a:r>
              <a:rPr lang="ru-RU" sz="4800" b="1" dirty="0"/>
              <a:t> </a:t>
            </a:r>
            <a:r>
              <a:rPr lang="ru-RU" sz="4800" b="1" dirty="0" err="1"/>
              <a:t>процесі</a:t>
            </a:r>
            <a:r>
              <a:rPr lang="ru-RU" sz="4800" b="1" dirty="0"/>
              <a:t> </a:t>
            </a:r>
            <a:r>
              <a:rPr lang="ru-RU" sz="4800" b="1" dirty="0" err="1"/>
              <a:t>сприяє</a:t>
            </a:r>
            <a:r>
              <a:rPr lang="ru-RU" sz="4800" b="1" dirty="0" smtClean="0"/>
              <a:t>: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Autofit/>
          </a:bodyPr>
          <a:lstStyle/>
          <a:p>
            <a:pPr marL="0" indent="534988">
              <a:buFont typeface="Wingdings" pitchFamily="2" charset="2"/>
              <a:buChar char="Ø"/>
            </a:pPr>
            <a:r>
              <a:rPr lang="uk-UA" sz="4000" dirty="0" smtClean="0"/>
              <a:t>розвитку особистості школяра;</a:t>
            </a:r>
          </a:p>
          <a:p>
            <a:pPr marL="0" indent="534988">
              <a:buFont typeface="Wingdings" pitchFamily="2" charset="2"/>
              <a:buChar char="Ø"/>
            </a:pPr>
            <a:r>
              <a:rPr lang="uk-UA" sz="4000" dirty="0" smtClean="0"/>
              <a:t>розвитку навичок самостійної роботи з навчальним матеріалом;</a:t>
            </a:r>
          </a:p>
          <a:p>
            <a:pPr marL="0" indent="534988">
              <a:buFont typeface="Wingdings" pitchFamily="2" charset="2"/>
              <a:buChar char="Ø"/>
            </a:pPr>
            <a:r>
              <a:rPr lang="uk-UA" sz="4000" dirty="0" smtClean="0"/>
              <a:t>підвищенню ефективності навчання за рахунок його індивідуалізації.</a:t>
            </a:r>
            <a:endParaRPr lang="uk-U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800" b="1" dirty="0" smtClean="0"/>
              <a:t>Недоліки та </a:t>
            </a:r>
            <a:r>
              <a:rPr lang="uk-UA" sz="4800" b="1" dirty="0"/>
              <a:t>проблеми застосування ІКТ: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</p:spPr>
        <p:txBody>
          <a:bodyPr>
            <a:normAutofit/>
          </a:bodyPr>
          <a:lstStyle/>
          <a:p>
            <a:pPr marL="0" lvl="0" indent="534988">
              <a:buFont typeface="Wingdings" pitchFamily="2" charset="2"/>
              <a:buChar char="Ø"/>
            </a:pPr>
            <a:r>
              <a:rPr lang="uk-UA" sz="3600" dirty="0"/>
              <a:t>підготовка вчителя до уроку з використанням ІКТ займає багато часу;</a:t>
            </a:r>
            <a:endParaRPr lang="ru-RU" sz="3600" dirty="0"/>
          </a:p>
          <a:p>
            <a:pPr marL="0" lvl="0" indent="534988">
              <a:buFont typeface="Wingdings" pitchFamily="2" charset="2"/>
              <a:buChar char="Ø"/>
            </a:pPr>
            <a:r>
              <a:rPr lang="uk-UA" sz="3600" dirty="0"/>
              <a:t>недостатня комп'ютерна грамотність учителя;</a:t>
            </a:r>
            <a:endParaRPr lang="ru-RU" sz="3600" dirty="0"/>
          </a:p>
          <a:p>
            <a:pPr marL="0" lvl="0" indent="534988">
              <a:buFont typeface="Wingdings" pitchFamily="2" charset="2"/>
              <a:buChar char="Ø"/>
            </a:pPr>
            <a:r>
              <a:rPr lang="uk-UA" sz="3600" dirty="0"/>
              <a:t>складно інтегрувати комп'ютер у поурочну структуру занять</a:t>
            </a:r>
            <a:r>
              <a:rPr lang="uk-UA" sz="3600" dirty="0" smtClean="0"/>
              <a:t>;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800" b="1" dirty="0" smtClean="0"/>
              <a:t>Недоліки та </a:t>
            </a:r>
            <a:r>
              <a:rPr lang="uk-UA" sz="4800" b="1" dirty="0"/>
              <a:t>проблеми застосування ІКТ: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4525963"/>
          </a:xfrm>
        </p:spPr>
        <p:txBody>
          <a:bodyPr>
            <a:noAutofit/>
          </a:bodyPr>
          <a:lstStyle/>
          <a:p>
            <a:pPr marL="0" lvl="0" indent="534988">
              <a:buFont typeface="Wingdings" pitchFamily="2" charset="2"/>
              <a:buChar char="Ø"/>
            </a:pPr>
            <a:r>
              <a:rPr lang="uk-UA" sz="3600" dirty="0" smtClean="0"/>
              <a:t>не </a:t>
            </a:r>
            <a:r>
              <a:rPr lang="uk-UA" sz="3600" dirty="0"/>
              <a:t>всі кабінети оснащені комп’ютерною технікою;</a:t>
            </a:r>
            <a:endParaRPr lang="ru-RU" sz="3600" dirty="0"/>
          </a:p>
          <a:p>
            <a:pPr marL="0" lvl="0" indent="534988">
              <a:buFont typeface="Wingdings" pitchFamily="2" charset="2"/>
              <a:buChar char="Ø"/>
            </a:pPr>
            <a:r>
              <a:rPr lang="uk-UA" sz="3600" dirty="0"/>
              <a:t>при недостатній мотивації до роботи учні часто відволікаються на ігри, музику, перевірку характеристик ПК і </a:t>
            </a:r>
            <a:r>
              <a:rPr lang="uk-UA" sz="3600" dirty="0" err="1"/>
              <a:t>т.п</a:t>
            </a:r>
            <a:r>
              <a:rPr lang="uk-UA" sz="3600" dirty="0"/>
              <a:t>;</a:t>
            </a:r>
            <a:endParaRPr lang="ru-RU" sz="3600" dirty="0"/>
          </a:p>
          <a:p>
            <a:pPr marL="0" lvl="0" indent="534988">
              <a:buFont typeface="Wingdings" pitchFamily="2" charset="2"/>
              <a:buChar char="Ø"/>
            </a:pPr>
            <a:r>
              <a:rPr lang="uk-UA" sz="3600" dirty="0"/>
              <a:t>існує ймовірність, що, захопившись застосуванням ІКТ на уроках, учитель перейде від розвивального навчання до наочно-ілюстративних методів</a:t>
            </a:r>
            <a:r>
              <a:rPr lang="uk-UA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D9E8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112_Presentation12</Template>
  <TotalTime>253</TotalTime>
  <Words>917</Words>
  <Application>Microsoft Office PowerPoint</Application>
  <PresentationFormat>Экран (4:3)</PresentationFormat>
  <Paragraphs>163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Інформаціно-комунікаційні технології в закладах освіти</vt:lpstr>
      <vt:lpstr>План</vt:lpstr>
      <vt:lpstr>Слайд 3</vt:lpstr>
      <vt:lpstr>На виховання дитини впливає:</vt:lpstr>
      <vt:lpstr>Для реалізації інформаційно-комунікаційних технологій застосовують:</vt:lpstr>
      <vt:lpstr>Використання засобів ІКТ в освітньому процесі сприяє:</vt:lpstr>
      <vt:lpstr>Використання засобів ІКТ в освітньому процесі сприяє:</vt:lpstr>
      <vt:lpstr>Недоліки та проблеми застосування ІКТ:</vt:lpstr>
      <vt:lpstr>Недоліки та проблеми застосування ІКТ:</vt:lpstr>
      <vt:lpstr>Слайд 10</vt:lpstr>
      <vt:lpstr>Слайд 11</vt:lpstr>
      <vt:lpstr>Слайд 12</vt:lpstr>
      <vt:lpstr>Тривалість застосування різних технічних засобів навчання</vt:lpstr>
      <vt:lpstr>Безперервна робота з екраном ПК </vt:lpstr>
      <vt:lpstr>Робота з мультимедійною дошкою</vt:lpstr>
      <vt:lpstr>Слайд 16</vt:lpstr>
      <vt:lpstr>Слайд 17</vt:lpstr>
      <vt:lpstr>Слайд 18</vt:lpstr>
      <vt:lpstr>Типи презентацій:</vt:lpstr>
      <vt:lpstr>Вимоги до структури та змісту презентацій</vt:lpstr>
      <vt:lpstr>Вимоги до структури та змісту презентацій</vt:lpstr>
      <vt:lpstr>Вимоги до структури та змісту презентацій</vt:lpstr>
      <vt:lpstr>Фізіологічні особливості сприйняття кольорів</vt:lpstr>
      <vt:lpstr>Правила використання шрифтів</vt:lpstr>
      <vt:lpstr>Під час оформлення презентації краще використовувати такі шрифти:</vt:lpstr>
      <vt:lpstr>Рекомендовані розміри шрифтів:</vt:lpstr>
      <vt:lpstr>Слайд 27</vt:lpstr>
      <vt:lpstr>Слайд 28</vt:lpstr>
      <vt:lpstr>Слайд 29</vt:lpstr>
      <vt:lpstr>Слайд 30</vt:lpstr>
      <vt:lpstr>Слайд 31</vt:lpstr>
      <vt:lpstr>  Клавіші мають подвійне, потрійне позначення, оскільки працюють на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ІКТ в закладах освіти</dc:title>
  <dc:creator>User</dc:creator>
  <cp:lastModifiedBy>User</cp:lastModifiedBy>
  <cp:revision>27</cp:revision>
  <dcterms:created xsi:type="dcterms:W3CDTF">2015-02-12T19:05:33Z</dcterms:created>
  <dcterms:modified xsi:type="dcterms:W3CDTF">2015-02-17T05:09:58Z</dcterms:modified>
</cp:coreProperties>
</file>